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清单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图像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图像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3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irst Industrial Revolutio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825500">
              <a:defRPr sz="3600"/>
            </a:lvl1pPr>
          </a:lstStyle>
          <a:p>
            <a:r>
              <a:t>First Industrial Revolution</a:t>
            </a:r>
          </a:p>
        </p:txBody>
      </p:sp>
      <p:sp>
        <p:nvSpPr>
          <p:cNvPr id="152" name="Group 13-Encyclopedia"/>
          <p:cNvSpPr txBox="1">
            <a:spLocks noGrp="1"/>
          </p:cNvSpPr>
          <p:nvPr>
            <p:ph type="subTitle" sz="quarter" idx="1"/>
          </p:nvPr>
        </p:nvSpPr>
        <p:spPr>
          <a:xfrm>
            <a:off x="854718" y="767174"/>
            <a:ext cx="21971001" cy="1905001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80000"/>
              </a:lnSpc>
              <a:defRPr sz="11600" spc="-232"/>
            </a:lvl1pPr>
          </a:lstStyle>
          <a:p>
            <a:r>
              <a:t>Group 13-Encyclopedia </a:t>
            </a:r>
          </a:p>
        </p:txBody>
      </p:sp>
      <p:pic>
        <p:nvPicPr>
          <p:cNvPr id="153" name="britannica-vols-crop-600.jpeg" descr="britannica-vols-crop-6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90" y="3459103"/>
            <a:ext cx="20367620" cy="63139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8195" y="815975"/>
            <a:ext cx="22814915" cy="12216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512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1529715"/>
            <a:ext cx="21622385" cy="1090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98195" y="815975"/>
            <a:ext cx="22814915" cy="12216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614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95" y="1384935"/>
            <a:ext cx="21708110" cy="1097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800" dirty="0"/>
              <a:t>VR </a:t>
            </a:r>
            <a:r>
              <a:rPr lang="en-US" altLang="zh-CN" sz="6800" dirty="0"/>
              <a:t>Implementation</a:t>
            </a:r>
            <a:endParaRPr lang="en-US" sz="6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776" y="3689351"/>
            <a:ext cx="14690724" cy="403274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/>
              <a:t>VR Environment Creation:</a:t>
            </a:r>
            <a:endParaRPr lang="en-US" b="1" dirty="0"/>
          </a:p>
          <a:p>
            <a:pPr algn="just">
              <a:buFont typeface="Arial" pitchFamily="34" charset="0"/>
              <a:buChar char="•"/>
            </a:pPr>
            <a:r>
              <a:rPr lang="en-US" altLang="zh-CN" dirty="0"/>
              <a:t>The operational scene is built based on an outdoor scene model in Unity Engine, providing the vibes of the first industrial revolution.</a:t>
            </a:r>
            <a:endParaRPr lang="en-US" dirty="0"/>
          </a:p>
          <a:p>
            <a:pPr algn="just">
              <a:buFont typeface="Arial" pitchFamily="34" charset="0"/>
              <a:buChar char="•"/>
            </a:pPr>
            <a:r>
              <a:rPr lang="en-US" altLang="zh-CN" dirty="0"/>
              <a:t>VIVE Input Utility – A toolkit that supports HTC / Oculus headsets, used for VR implementation.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946EA8-BA09-410A-A5C5-EF18FB937872}"/>
              </a:ext>
            </a:extLst>
          </p:cNvPr>
          <p:cNvSpPr/>
          <p:nvPr/>
        </p:nvSpPr>
        <p:spPr bwMode="auto">
          <a:xfrm>
            <a:off x="5279232" y="11466512"/>
            <a:ext cx="15409712" cy="1828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defTabSz="18288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F7E63EF6-4364-4DA9-AAA2-E69B14291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96" y="7578081"/>
            <a:ext cx="6787108" cy="511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the Vive Input Utility - YouTube">
            <a:extLst>
              <a:ext uri="{FF2B5EF4-FFF2-40B4-BE49-F238E27FC236}">
                <a16:creationId xmlns:a16="http://schemas.microsoft.com/office/drawing/2014/main" id="{2F673AE9-DBA9-40D5-A7C6-9502F196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359" y="7578078"/>
            <a:ext cx="6822186" cy="511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62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671ED-3C20-4834-9444-7F5BACAC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777" y="520700"/>
            <a:ext cx="14827250" cy="1828800"/>
          </a:xfrm>
        </p:spPr>
        <p:txBody>
          <a:bodyPr/>
          <a:lstStyle/>
          <a:p>
            <a:r>
              <a:rPr lang="en-US" altLang="zh-CN" sz="6800" dirty="0"/>
              <a:t>VR Implementation</a:t>
            </a:r>
            <a:endParaRPr lang="en-US" sz="6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A0C668-BB09-4840-99DD-0039DF57697A}"/>
              </a:ext>
            </a:extLst>
          </p:cNvPr>
          <p:cNvSpPr txBox="1">
            <a:spLocks/>
          </p:cNvSpPr>
          <p:nvPr/>
        </p:nvSpPr>
        <p:spPr bwMode="auto">
          <a:xfrm>
            <a:off x="5634038" y="3257600"/>
            <a:ext cx="14690724" cy="51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600" b="1" dirty="0"/>
              <a:t>VR Navigation and Interaction Design:</a:t>
            </a:r>
            <a:endParaRPr lang="en-US" sz="3600" b="1" dirty="0"/>
          </a:p>
          <a:p>
            <a:pPr algn="just">
              <a:buFont typeface="Arial" pitchFamily="34" charset="0"/>
              <a:buChar char="•"/>
            </a:pPr>
            <a:r>
              <a:rPr lang="en-US" altLang="zh-CN" sz="3600" dirty="0"/>
              <a:t>Teleportation using VR controller: enable the user to explore the virtual sites freely and get instant feedback;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zh-CN" sz="3600" dirty="0"/>
              <a:t>In-game UI panels: hovering in the scene, some follows the player camera, making texts, figures and buttons interactable;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3600" dirty="0"/>
              <a:t>Interaction with in-game objects: user can interact with some in-game objects to further obtain information about our data and the era.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676B0D-ECCB-470C-A542-65BED0D53B7B}"/>
              </a:ext>
            </a:extLst>
          </p:cNvPr>
          <p:cNvSpPr/>
          <p:nvPr/>
        </p:nvSpPr>
        <p:spPr bwMode="auto">
          <a:xfrm>
            <a:off x="5279232" y="11466512"/>
            <a:ext cx="15409712" cy="1828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defTabSz="18288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050" name="Picture 2" descr="Developing an A-Frame Teleport Component – A-Frame">
            <a:extLst>
              <a:ext uri="{FF2B5EF4-FFF2-40B4-BE49-F238E27FC236}">
                <a16:creationId xmlns:a16="http://schemas.microsoft.com/office/drawing/2014/main" id="{9D38E34C-0C71-40F6-B2DE-FD4B8F337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8990"/>
          <a:stretch/>
        </p:blipFill>
        <p:spPr bwMode="auto">
          <a:xfrm>
            <a:off x="5069461" y="8586192"/>
            <a:ext cx="4968946" cy="32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364359-E16B-4E4E-9A2A-E7AC94C1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1778" r="10417" b="-1778"/>
          <a:stretch/>
        </p:blipFill>
        <p:spPr>
          <a:xfrm>
            <a:off x="10363193" y="8586193"/>
            <a:ext cx="4968946" cy="3304410"/>
          </a:xfrm>
          <a:prstGeom prst="rect">
            <a:avLst/>
          </a:prstGeom>
        </p:spPr>
      </p:pic>
      <p:pic>
        <p:nvPicPr>
          <p:cNvPr id="2052" name="Picture 4" descr="VR &amp;amp; diegetic Interfaces: don&amp;#39;t break the experience! | by Nicole W | UX  Collective">
            <a:extLst>
              <a:ext uri="{FF2B5EF4-FFF2-40B4-BE49-F238E27FC236}">
                <a16:creationId xmlns:a16="http://schemas.microsoft.com/office/drawing/2014/main" id="{F2C08764-ABDD-4DC2-ADB0-B8D054C18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/>
          <a:stretch/>
        </p:blipFill>
        <p:spPr bwMode="auto">
          <a:xfrm>
            <a:off x="15656925" y="8586190"/>
            <a:ext cx="5046118" cy="33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9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</a:t>
            </a:r>
          </a:p>
        </p:txBody>
      </p:sp>
      <p:sp>
        <p:nvSpPr>
          <p:cNvPr id="156" name="1-8 Edition’s txt of Encyclopedia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120265"/>
            <a:ext cx="21971000" cy="3472815"/>
          </a:xfrm>
          <a:prstGeom prst="rect">
            <a:avLst/>
          </a:prstGeom>
        </p:spPr>
        <p:txBody>
          <a:bodyPr/>
          <a:lstStyle/>
          <a:p>
            <a:r>
              <a:t>1-8 Edition’s txt of Encyclopedia</a:t>
            </a:r>
          </a:p>
          <a:p>
            <a:r>
              <a:t>1768-1860</a:t>
            </a:r>
          </a:p>
          <a:p>
            <a:r>
              <a:rPr lang="en-US"/>
              <a:t>VR Game</a:t>
            </a:r>
          </a:p>
          <a:p>
            <a:endParaRPr lang="en-US"/>
          </a:p>
        </p:txBody>
      </p:sp>
      <p:pic>
        <p:nvPicPr>
          <p:cNvPr id="157" name="截屏2021-12-01 下午11.36.53.png" descr="截屏2021-12-01 下午11.36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10" y="713083"/>
            <a:ext cx="9055101" cy="12026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owerloom_weaving_in_1835.jpeg" descr="Powerloom_weaving_in_183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36" y="5735621"/>
            <a:ext cx="10550078" cy="72795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幻灯片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  <a:endParaRPr/>
          </a:p>
        </p:txBody>
      </p:sp>
      <p:sp>
        <p:nvSpPr>
          <p:cNvPr id="161" name="幻灯片项目符号文本"/>
          <p:cNvSpPr txBox="1">
            <a:spLocks noGrp="1"/>
          </p:cNvSpPr>
          <p:nvPr>
            <p:ph type="body" sz="quarter" idx="1"/>
          </p:nvPr>
        </p:nvSpPr>
        <p:spPr>
          <a:xfrm>
            <a:off x="18483838" y="3194385"/>
            <a:ext cx="4597757" cy="860872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energy-and-mineral (1).pdf" descr="energy-and-mineral (1)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1" y="861613"/>
            <a:ext cx="17200331" cy="1146688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幻灯片标题"/>
          <p:cNvSpPr txBox="1">
            <a:spLocks noGrp="1"/>
          </p:cNvSpPr>
          <p:nvPr>
            <p:ph type="title"/>
          </p:nvPr>
        </p:nvSpPr>
        <p:spPr>
          <a:xfrm>
            <a:off x="1206499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  <a:endParaRPr/>
          </a:p>
        </p:txBody>
      </p:sp>
      <p:sp>
        <p:nvSpPr>
          <p:cNvPr id="165" name="幻灯片项目符号文本"/>
          <p:cNvSpPr txBox="1">
            <a:spLocks noGrp="1"/>
          </p:cNvSpPr>
          <p:nvPr>
            <p:ph type="body" sz="quarter" idx="1"/>
          </p:nvPr>
        </p:nvSpPr>
        <p:spPr>
          <a:xfrm>
            <a:off x="18483837" y="3194385"/>
            <a:ext cx="4597757" cy="860872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machines.pdf" descr="machin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7" y="928953"/>
            <a:ext cx="17787140" cy="1185809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幻灯片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  <a:endParaRPr/>
          </a:p>
        </p:txBody>
      </p:sp>
      <p:sp>
        <p:nvSpPr>
          <p:cNvPr id="169" name="幻灯片项目符号文本"/>
          <p:cNvSpPr txBox="1">
            <a:spLocks noGrp="1"/>
          </p:cNvSpPr>
          <p:nvPr>
            <p:ph type="body" sz="quarter" idx="1"/>
          </p:nvPr>
        </p:nvSpPr>
        <p:spPr>
          <a:xfrm>
            <a:off x="18483837" y="3194385"/>
            <a:ext cx="4597757" cy="860872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0" name="living.pdf" descr="livin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34" y="709912"/>
            <a:ext cx="18024441" cy="1201629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幻灯片标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145665">
              <a:defRPr sz="7480" spc="-149"/>
            </a:pPr>
            <a:endParaRPr/>
          </a:p>
        </p:txBody>
      </p:sp>
      <p:sp>
        <p:nvSpPr>
          <p:cNvPr id="173" name="幻灯片项目符号文本"/>
          <p:cNvSpPr txBox="1">
            <a:spLocks noGrp="1"/>
          </p:cNvSpPr>
          <p:nvPr>
            <p:ph type="body" sz="quarter" idx="1"/>
          </p:nvPr>
        </p:nvSpPr>
        <p:spPr>
          <a:xfrm>
            <a:off x="18483837" y="3194385"/>
            <a:ext cx="4597757" cy="860872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4" name="bad-influences.pdf" descr="bad-influenc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86" y="772779"/>
            <a:ext cx="18255663" cy="121704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342390" cy="13724255"/>
          </a:xfrm>
          <a:prstGeom prst="rect">
            <a:avLst/>
          </a:prstGeom>
          <a:solidFill>
            <a:srgbClr val="2A17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grpSp>
        <p:nvGrpSpPr>
          <p:cNvPr id="15" name="Group 1572"/>
          <p:cNvGrpSpPr/>
          <p:nvPr/>
        </p:nvGrpSpPr>
        <p:grpSpPr>
          <a:xfrm>
            <a:off x="1822450" y="776605"/>
            <a:ext cx="430530" cy="216535"/>
            <a:chOff x="852056" y="525267"/>
            <a:chExt cx="200890" cy="100888"/>
          </a:xfrm>
          <a:solidFill>
            <a:schemeClr val="tx1"/>
          </a:solidFill>
        </p:grpSpPr>
        <p:sp>
          <p:nvSpPr>
            <p:cNvPr id="16" name="Straight Connector 491"/>
            <p:cNvSpPr/>
            <p:nvPr/>
          </p:nvSpPr>
          <p:spPr>
            <a:xfrm>
              <a:off x="852056" y="575711"/>
              <a:ext cx="200890" cy="0"/>
            </a:xfrm>
            <a:prstGeom prst="line">
              <a:avLst/>
            </a:prstGeom>
            <a:grpFill/>
            <a:ln w="22225">
              <a:solidFill>
                <a:srgbClr val="2A17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Straight Connector 1565"/>
            <p:cNvSpPr/>
            <p:nvPr/>
          </p:nvSpPr>
          <p:spPr>
            <a:xfrm>
              <a:off x="852056" y="525267"/>
              <a:ext cx="200890" cy="0"/>
            </a:xfrm>
            <a:prstGeom prst="line">
              <a:avLst/>
            </a:prstGeom>
            <a:grpFill/>
            <a:ln w="22225">
              <a:solidFill>
                <a:srgbClr val="2A17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18" name="Straight Connector 492"/>
            <p:cNvSpPr/>
            <p:nvPr/>
          </p:nvSpPr>
          <p:spPr>
            <a:xfrm>
              <a:off x="852056" y="626155"/>
              <a:ext cx="200890" cy="0"/>
            </a:xfrm>
            <a:prstGeom prst="line">
              <a:avLst/>
            </a:prstGeom>
            <a:grpFill/>
            <a:ln w="22225">
              <a:solidFill>
                <a:srgbClr val="2A17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054" name="Freeform 505"/>
          <p:cNvSpPr>
            <a:spLocks noEditPoints="1"/>
          </p:cNvSpPr>
          <p:nvPr/>
        </p:nvSpPr>
        <p:spPr>
          <a:xfrm rot="2700000">
            <a:off x="2860040" y="558165"/>
            <a:ext cx="333375" cy="615950"/>
          </a:xfrm>
          <a:custGeom>
            <a:avLst/>
            <a:gdLst/>
            <a:ahLst/>
            <a:cxnLst>
              <a:cxn ang="0">
                <a:pos x="129797" y="98214"/>
              </a:cxn>
              <a:cxn ang="0">
                <a:pos x="129797" y="39606"/>
              </a:cxn>
              <a:cxn ang="0">
                <a:pos x="141376" y="21141"/>
              </a:cxn>
              <a:cxn ang="0">
                <a:pos x="120371" y="0"/>
              </a:cxn>
              <a:cxn ang="0">
                <a:pos x="35546" y="0"/>
              </a:cxn>
              <a:cxn ang="0">
                <a:pos x="14541" y="21141"/>
              </a:cxn>
              <a:cxn ang="0">
                <a:pos x="25851" y="39606"/>
              </a:cxn>
              <a:cxn ang="0">
                <a:pos x="25851" y="98214"/>
              </a:cxn>
              <a:cxn ang="0">
                <a:pos x="0" y="156019"/>
              </a:cxn>
              <a:cxn ang="0">
                <a:pos x="0" y="163779"/>
              </a:cxn>
              <a:cxn ang="0">
                <a:pos x="60320" y="163779"/>
              </a:cxn>
              <a:cxn ang="0">
                <a:pos x="60320" y="247007"/>
              </a:cxn>
              <a:cxn ang="0">
                <a:pos x="77824" y="287150"/>
              </a:cxn>
              <a:cxn ang="0">
                <a:pos x="95597" y="247007"/>
              </a:cxn>
              <a:cxn ang="0">
                <a:pos x="95597" y="163779"/>
              </a:cxn>
              <a:cxn ang="0">
                <a:pos x="155918" y="163779"/>
              </a:cxn>
              <a:cxn ang="0">
                <a:pos x="155918" y="156019"/>
              </a:cxn>
              <a:cxn ang="0">
                <a:pos x="129797" y="98214"/>
              </a:cxn>
              <a:cxn ang="0">
                <a:pos x="35546" y="15521"/>
              </a:cxn>
              <a:cxn ang="0">
                <a:pos x="120371" y="15521"/>
              </a:cxn>
              <a:cxn ang="0">
                <a:pos x="125757" y="21141"/>
              </a:cxn>
              <a:cxn ang="0">
                <a:pos x="120910" y="26493"/>
              </a:cxn>
              <a:cxn ang="0">
                <a:pos x="117409" y="27029"/>
              </a:cxn>
              <a:cxn ang="0">
                <a:pos x="38508" y="27029"/>
              </a:cxn>
              <a:cxn ang="0">
                <a:pos x="34738" y="26493"/>
              </a:cxn>
              <a:cxn ang="0">
                <a:pos x="29891" y="21141"/>
              </a:cxn>
              <a:cxn ang="0">
                <a:pos x="35546" y="15521"/>
              </a:cxn>
              <a:cxn ang="0">
                <a:pos x="114178" y="99017"/>
              </a:cxn>
              <a:cxn ang="0">
                <a:pos x="41470" y="99017"/>
              </a:cxn>
              <a:cxn ang="0">
                <a:pos x="41470" y="34789"/>
              </a:cxn>
              <a:cxn ang="0">
                <a:pos x="114178" y="34789"/>
              </a:cxn>
              <a:cxn ang="0">
                <a:pos x="114178" y="99017"/>
              </a:cxn>
              <a:cxn ang="0">
                <a:pos x="79978" y="243796"/>
              </a:cxn>
              <a:cxn ang="0">
                <a:pos x="77824" y="248345"/>
              </a:cxn>
              <a:cxn ang="0">
                <a:pos x="75939" y="243796"/>
              </a:cxn>
              <a:cxn ang="0">
                <a:pos x="75939" y="163779"/>
              </a:cxn>
              <a:cxn ang="0">
                <a:pos x="79978" y="163779"/>
              </a:cxn>
              <a:cxn ang="0">
                <a:pos x="79978" y="243796"/>
              </a:cxn>
              <a:cxn ang="0">
                <a:pos x="95597" y="148258"/>
              </a:cxn>
              <a:cxn ang="0">
                <a:pos x="60320" y="148258"/>
              </a:cxn>
              <a:cxn ang="0">
                <a:pos x="15888" y="148258"/>
              </a:cxn>
              <a:cxn ang="0">
                <a:pos x="38777" y="107848"/>
              </a:cxn>
              <a:cxn ang="0">
                <a:pos x="40123" y="106778"/>
              </a:cxn>
              <a:cxn ang="0">
                <a:pos x="115794" y="106778"/>
              </a:cxn>
              <a:cxn ang="0">
                <a:pos x="117140" y="107848"/>
              </a:cxn>
              <a:cxn ang="0">
                <a:pos x="139760" y="148258"/>
              </a:cxn>
              <a:cxn ang="0">
                <a:pos x="95597" y="148258"/>
              </a:cxn>
            </a:cxnLst>
            <a:rect l="0" t="0" r="0" b="0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2A1706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5" name="TextBox 11"/>
          <p:cNvSpPr txBox="1"/>
          <p:nvPr/>
        </p:nvSpPr>
        <p:spPr>
          <a:xfrm>
            <a:off x="2974975" y="4199890"/>
            <a:ext cx="9802495" cy="2805430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 anchor="t" anchorCtr="0">
            <a:spAutoFit/>
          </a:bodyPr>
          <a:lstStyle/>
          <a:p>
            <a:r>
              <a:rPr lang="en-US" altLang="zh-CN" sz="19600" b="1">
                <a:latin typeface="Arial" panose="020B0604020202090204" pitchFamily="34" charset="0"/>
                <a:ea typeface="仓耳青禾体-谷力 W05" pitchFamily="18" charset="-122"/>
                <a:cs typeface="Arial" panose="020B0604020202090204" pitchFamily="34" charset="0"/>
              </a:rPr>
              <a:t>Scenes</a:t>
            </a:r>
          </a:p>
        </p:txBody>
      </p:sp>
      <p:sp>
        <p:nvSpPr>
          <p:cNvPr id="28" name="TextBox 13"/>
          <p:cNvSpPr txBox="1"/>
          <p:nvPr/>
        </p:nvSpPr>
        <p:spPr>
          <a:xfrm>
            <a:off x="3147060" y="10241915"/>
            <a:ext cx="6132195" cy="7556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pc="300" noProof="1">
                <a:latin typeface="仓耳玄三M W05" pitchFamily="18" charset="-122"/>
                <a:ea typeface="仓耳玄三M W05" pitchFamily="18" charset="-122"/>
                <a:cs typeface="Montserrat Medium" charset="0"/>
              </a:rPr>
              <a:t>VIEW MORE</a:t>
            </a:r>
          </a:p>
        </p:txBody>
      </p:sp>
      <p:sp>
        <p:nvSpPr>
          <p:cNvPr id="2057" name="Shape 3938"/>
          <p:cNvSpPr/>
          <p:nvPr/>
        </p:nvSpPr>
        <p:spPr>
          <a:xfrm>
            <a:off x="6924040" y="10135870"/>
            <a:ext cx="923925" cy="923925"/>
          </a:xfrm>
          <a:custGeom>
            <a:avLst/>
            <a:gdLst/>
            <a:ahLst/>
            <a:cxnLst>
              <a:cxn ang="0">
                <a:pos x="95291" y="95291"/>
              </a:cxn>
              <a:cxn ang="5400000">
                <a:pos x="95291" y="95291"/>
              </a:cxn>
              <a:cxn ang="10800000">
                <a:pos x="95291" y="95291"/>
              </a:cxn>
              <a:cxn ang="16200000">
                <a:pos x="95291" y="95291"/>
              </a:cxn>
            </a:cxnLst>
            <a:rect l="0" t="0" r="0" b="0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30" name="Straight Connector 16"/>
          <p:cNvCxnSpPr/>
          <p:nvPr/>
        </p:nvCxnSpPr>
        <p:spPr>
          <a:xfrm flipV="1">
            <a:off x="3335020" y="3327400"/>
            <a:ext cx="8424545" cy="190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159125" y="7064375"/>
            <a:ext cx="408305" cy="408305"/>
          </a:xfrm>
          <a:prstGeom prst="ellipse">
            <a:avLst/>
          </a:prstGeom>
          <a:solidFill>
            <a:srgbClr val="AA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766820" y="7073900"/>
            <a:ext cx="408305" cy="408305"/>
          </a:xfrm>
          <a:prstGeom prst="ellipse">
            <a:avLst/>
          </a:prstGeom>
          <a:solidFill>
            <a:srgbClr val="AA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394835" y="7064375"/>
            <a:ext cx="408305" cy="408305"/>
          </a:xfrm>
          <a:prstGeom prst="ellipse">
            <a:avLst/>
          </a:prstGeom>
          <a:solidFill>
            <a:srgbClr val="AA8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2062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0" y="4049395"/>
            <a:ext cx="3284855" cy="3284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51585" cy="13724255"/>
          </a:xfrm>
          <a:prstGeom prst="rect">
            <a:avLst/>
          </a:prstGeom>
          <a:solidFill>
            <a:srgbClr val="2A17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18895" y="740410"/>
            <a:ext cx="10754995" cy="12896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307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85" y="2393315"/>
            <a:ext cx="21041995" cy="10561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9" name="文本框 8"/>
          <p:cNvSpPr txBox="1"/>
          <p:nvPr/>
        </p:nvSpPr>
        <p:spPr>
          <a:xfrm>
            <a:off x="1534795" y="882650"/>
            <a:ext cx="10422890" cy="10045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6600" b="1">
                <a:latin typeface="Arial" panose="020B0604020202090204" pitchFamily="34" charset="0"/>
                <a:ea typeface="宋体" panose="02010600030101010101" pitchFamily="2" charset="-122"/>
              </a:rPr>
              <a:t>F</a:t>
            </a:r>
            <a:r>
              <a:rPr lang="zh-CN" altLang="en-US" sz="6600" b="1">
                <a:latin typeface="Arial" panose="020B0604020202090204" pitchFamily="34" charset="0"/>
                <a:ea typeface="宋体" panose="02010600030101010101" pitchFamily="2" charset="-122"/>
              </a:rPr>
              <a:t>irst industrial revolution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8818245" y="-96520"/>
            <a:ext cx="2642870" cy="2639695"/>
          </a:xfrm>
          <a:prstGeom prst="ellipse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8195" y="815975"/>
            <a:ext cx="22814915" cy="12216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252095" y="2997200"/>
            <a:ext cx="1434465" cy="1434465"/>
          </a:xfrm>
          <a:prstGeom prst="ellipse">
            <a:avLst/>
          </a:prstGeom>
          <a:solidFill>
            <a:srgbClr val="AA8C65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200" strike="noStrike" noProof="1">
              <a:solidFill>
                <a:schemeClr val="bg1"/>
              </a:solidFill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465945" y="5661025"/>
            <a:ext cx="1434465" cy="1434465"/>
          </a:xfrm>
          <a:prstGeom prst="ellipse">
            <a:avLst/>
          </a:prstGeom>
          <a:solidFill>
            <a:srgbClr val="AA8C65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200" strike="noStrike" noProof="1">
              <a:solidFill>
                <a:schemeClr val="bg1"/>
              </a:solidFill>
              <a:latin typeface="仓耳玄三M W05" pitchFamily="18" charset="-122"/>
              <a:ea typeface="仓耳玄三M W05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74570" y="1311275"/>
            <a:ext cx="16088360" cy="10081260"/>
          </a:xfrm>
          <a:prstGeom prst="rect">
            <a:avLst/>
          </a:prstGeom>
          <a:noFill/>
          <a:ln>
            <a:solidFill>
              <a:srgbClr val="AA8C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latin typeface="仓耳玄三M W05" pitchFamily="18" charset="-122"/>
              <a:ea typeface="仓耳玄三M W05" pitchFamily="18" charset="-122"/>
            </a:endParaRPr>
          </a:p>
        </p:txBody>
      </p:sp>
      <p:pic>
        <p:nvPicPr>
          <p:cNvPr id="410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282700"/>
            <a:ext cx="21716365" cy="10953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自定义</PresentationFormat>
  <Paragraphs>18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Helvetica Neue</vt:lpstr>
      <vt:lpstr>Helvetica Neue Medium</vt:lpstr>
      <vt:lpstr>仓耳玄三M W05</vt:lpstr>
      <vt:lpstr>Arial</vt:lpstr>
      <vt:lpstr>Wingdings</vt:lpstr>
      <vt:lpstr>21_BasicWhite</vt:lpstr>
      <vt:lpstr>PowerPoint 演示文稿</vt:lpstr>
      <vt:lpstr>Dataset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VR Implementation</vt:lpstr>
      <vt:lpstr>VR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Xiaoyu Han</cp:lastModifiedBy>
  <cp:revision>3</cp:revision>
  <dcterms:created xsi:type="dcterms:W3CDTF">2021-12-02T11:22:22Z</dcterms:created>
  <dcterms:modified xsi:type="dcterms:W3CDTF">2021-12-05T23:40:17Z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6951A274671B4EF9B04CF25480DF75D6</vt:lpwstr>
  </property>
  <property fmtid="{D5CDD505-2E9C-101B-9397-08002B2CF9AE}" pid="3" name="KSOProductBuildVer">
    <vt:lpwstr>2052-3.7.0.5929</vt:lpwstr>
  </property>
</Properties>
</file>